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6040" r:id="rId7"/>
    <p:sldId id="6033" r:id="rId8"/>
    <p:sldId id="6036" r:id="rId9"/>
    <p:sldId id="264" r:id="rId10"/>
    <p:sldId id="265" r:id="rId11"/>
    <p:sldId id="275" r:id="rId12"/>
    <p:sldId id="261" r:id="rId13"/>
    <p:sldId id="6039" r:id="rId14"/>
    <p:sldId id="6038" r:id="rId15"/>
    <p:sldId id="6042" r:id="rId16"/>
    <p:sldId id="60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4672"/>
  </p:normalViewPr>
  <p:slideViewPr>
    <p:cSldViewPr snapToGrid="0">
      <p:cViewPr varScale="1">
        <p:scale>
          <a:sx n="112" d="100"/>
          <a:sy n="11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5BC97-D651-1042-B413-C9D3718F0A77}" type="datetimeFigureOut">
              <a:rPr lang="en-US" smtClean="0"/>
              <a:t>8/4/25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E8FB2-5BC0-5848-802B-D6E17CA23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996960a2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996960a2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2ADD9-B319-A2E8-CD30-8CED6D31C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D6F12-1C3D-7FF5-3124-DE1E5760F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6BDA-7826-97B9-E4D3-EEE86D134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4422-3505-57D3-3FBE-0492288A2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blank">
  <p:cSld name="Gallery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>
            <a:spLocks noGrp="1"/>
          </p:cNvSpPr>
          <p:nvPr>
            <p:ph type="pic" idx="2"/>
          </p:nvPr>
        </p:nvSpPr>
        <p:spPr>
          <a:xfrm>
            <a:off x="520733" y="688667"/>
            <a:ext cx="3648000" cy="60028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7" name="Google Shape;147;p24"/>
          <p:cNvSpPr>
            <a:spLocks noGrp="1"/>
          </p:cNvSpPr>
          <p:nvPr>
            <p:ph type="pic" idx="3"/>
          </p:nvPr>
        </p:nvSpPr>
        <p:spPr>
          <a:xfrm>
            <a:off x="4278467" y="688667"/>
            <a:ext cx="3648000" cy="29112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8" name="Google Shape;148;p24"/>
          <p:cNvSpPr>
            <a:spLocks noGrp="1"/>
          </p:cNvSpPr>
          <p:nvPr>
            <p:ph type="pic" idx="4"/>
          </p:nvPr>
        </p:nvSpPr>
        <p:spPr>
          <a:xfrm>
            <a:off x="4278467" y="3715867"/>
            <a:ext cx="3648000" cy="29756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49" name="Google Shape;149;p24"/>
          <p:cNvSpPr>
            <a:spLocks noGrp="1"/>
          </p:cNvSpPr>
          <p:nvPr>
            <p:ph type="pic" idx="5"/>
          </p:nvPr>
        </p:nvSpPr>
        <p:spPr>
          <a:xfrm>
            <a:off x="8036200" y="2899867"/>
            <a:ext cx="3648000" cy="37916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50" name="Google Shape;150;p24"/>
          <p:cNvSpPr>
            <a:spLocks noGrp="1"/>
          </p:cNvSpPr>
          <p:nvPr>
            <p:ph type="pic" idx="6"/>
          </p:nvPr>
        </p:nvSpPr>
        <p:spPr>
          <a:xfrm>
            <a:off x="8036200" y="688667"/>
            <a:ext cx="3648000" cy="20884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733">
                <a:solidFill>
                  <a:schemeClr val="tx1"/>
                </a:solidFill>
              </a:defRPr>
            </a:lvl1pPr>
            <a:lvl2pPr lvl="1">
              <a:buNone/>
              <a:defRPr sz="1733">
                <a:solidFill>
                  <a:schemeClr val="tx1"/>
                </a:solidFill>
              </a:defRPr>
            </a:lvl2pPr>
            <a:lvl3pPr lvl="2">
              <a:buNone/>
              <a:defRPr sz="1733">
                <a:solidFill>
                  <a:schemeClr val="tx1"/>
                </a:solidFill>
              </a:defRPr>
            </a:lvl3pPr>
            <a:lvl4pPr lvl="3">
              <a:buNone/>
              <a:defRPr sz="1733">
                <a:solidFill>
                  <a:schemeClr val="tx1"/>
                </a:solidFill>
              </a:defRPr>
            </a:lvl4pPr>
            <a:lvl5pPr lvl="4">
              <a:buNone/>
              <a:defRPr sz="1733">
                <a:solidFill>
                  <a:schemeClr val="tx1"/>
                </a:solidFill>
              </a:defRPr>
            </a:lvl5pPr>
            <a:lvl6pPr lvl="5">
              <a:buNone/>
              <a:defRPr sz="1733">
                <a:solidFill>
                  <a:schemeClr val="tx1"/>
                </a:solidFill>
              </a:defRPr>
            </a:lvl6pPr>
            <a:lvl7pPr lvl="6">
              <a:buNone/>
              <a:defRPr sz="1733">
                <a:solidFill>
                  <a:schemeClr val="tx1"/>
                </a:solidFill>
              </a:defRPr>
            </a:lvl7pPr>
            <a:lvl8pPr lvl="7">
              <a:buNone/>
              <a:defRPr sz="1733">
                <a:solidFill>
                  <a:schemeClr val="tx1"/>
                </a:solidFill>
              </a:defRPr>
            </a:lvl8pPr>
            <a:lvl9pPr lvl="8">
              <a:buNone/>
              <a:defRPr sz="1733">
                <a:solidFill>
                  <a:schemeClr val="tx1"/>
                </a:solidFill>
              </a:defRPr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152" name="Google Shape;152;p24"/>
          <p:cNvCxnSpPr/>
          <p:nvPr/>
        </p:nvCxnSpPr>
        <p:spPr>
          <a:xfrm>
            <a:off x="520733" y="505233"/>
            <a:ext cx="11163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4"/>
          <p:cNvSpPr txBox="1">
            <a:spLocks noGrp="1"/>
          </p:cNvSpPr>
          <p:nvPr>
            <p:ph type="sldNum" idx="7"/>
          </p:nvPr>
        </p:nvSpPr>
        <p:spPr>
          <a:xfrm>
            <a:off x="520745" y="536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 rtl="0">
              <a:buNone/>
              <a:defRPr sz="1333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104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37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story">
  <p:cSld name="History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217300" y="189867"/>
            <a:ext cx="5215600" cy="644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39" name="Google Shape;139;p23"/>
          <p:cNvSpPr>
            <a:spLocks noGrp="1"/>
          </p:cNvSpPr>
          <p:nvPr>
            <p:ph type="pic" idx="2"/>
          </p:nvPr>
        </p:nvSpPr>
        <p:spPr>
          <a:xfrm>
            <a:off x="1328733" y="1165999"/>
            <a:ext cx="2992800" cy="4441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6086767" y="422033"/>
            <a:ext cx="5479200" cy="15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5333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6086767" y="2164767"/>
            <a:ext cx="5479200" cy="6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3"/>
          </p:nvPr>
        </p:nvSpPr>
        <p:spPr>
          <a:xfrm>
            <a:off x="6086767" y="2835567"/>
            <a:ext cx="54792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6086767" y="4300367"/>
            <a:ext cx="5479200" cy="6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5"/>
          </p:nvPr>
        </p:nvSpPr>
        <p:spPr>
          <a:xfrm>
            <a:off x="6086767" y="4971167"/>
            <a:ext cx="54792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42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2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4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8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5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9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C0C29-D659-83FA-CCEC-581434688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511" y="389045"/>
            <a:ext cx="5086294" cy="2276096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MSDS 7335 Final Project Summer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63F96-884B-F593-E264-649ECAC86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5" y="3054186"/>
            <a:ext cx="5467705" cy="52646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Cursor AI: Application in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F964B-1B26-3CBD-8504-B88403C2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7" r="10130"/>
          <a:stretch>
            <a:fillRect/>
          </a:stretch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3C45A-5201-B931-5A0C-E62BBBD075B9}"/>
              </a:ext>
            </a:extLst>
          </p:cNvPr>
          <p:cNvSpPr txBox="1"/>
          <p:nvPr/>
        </p:nvSpPr>
        <p:spPr>
          <a:xfrm>
            <a:off x="8588974" y="3969694"/>
            <a:ext cx="171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Tue Vu</a:t>
            </a:r>
          </a:p>
        </p:txBody>
      </p:sp>
    </p:spTree>
    <p:extLst>
      <p:ext uri="{BB962C8B-B14F-4D97-AF65-F5344CB8AC3E}">
        <p14:creationId xmlns:p14="http://schemas.microsoft.com/office/powerpoint/2010/main" val="16361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>
            <a:spLocks noGrp="1"/>
          </p:cNvSpPr>
          <p:nvPr>
            <p:ph type="title"/>
          </p:nvPr>
        </p:nvSpPr>
        <p:spPr>
          <a:xfrm>
            <a:off x="6086767" y="422033"/>
            <a:ext cx="5479200" cy="155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Why RAG</a:t>
            </a:r>
            <a:endParaRPr dirty="0"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1"/>
          </p:nvPr>
        </p:nvSpPr>
        <p:spPr>
          <a:xfrm>
            <a:off x="6086767" y="1974433"/>
            <a:ext cx="5479200" cy="6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Missing/Limited/Personal/Private data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1" name="Google Shape;451;p61"/>
          <p:cNvSpPr txBox="1">
            <a:spLocks noGrp="1"/>
          </p:cNvSpPr>
          <p:nvPr>
            <p:ph type="body" idx="3"/>
          </p:nvPr>
        </p:nvSpPr>
        <p:spPr>
          <a:xfrm>
            <a:off x="6086767" y="2645233"/>
            <a:ext cx="5479200" cy="1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buFontTx/>
              <a:buChar char="-"/>
            </a:pPr>
            <a:r>
              <a:rPr lang="en" dirty="0"/>
              <a:t>Pre-trained model did not cover entire everything</a:t>
            </a:r>
          </a:p>
          <a:p>
            <a:pPr marL="228594" indent="-228594">
              <a:buFontTx/>
              <a:buChar char="-"/>
            </a:pPr>
            <a:r>
              <a:rPr lang="en" dirty="0"/>
              <a:t>A lot of missing or never been trained data</a:t>
            </a:r>
          </a:p>
          <a:p>
            <a:pPr marL="228594" indent="-228594">
              <a:buFontTx/>
              <a:buChar char="-"/>
            </a:pPr>
            <a:r>
              <a:rPr lang="en" dirty="0"/>
              <a:t>Privacy data</a:t>
            </a:r>
          </a:p>
          <a:p>
            <a:pPr marL="228594" indent="-228594">
              <a:buFontTx/>
              <a:buChar char="-"/>
            </a:pPr>
            <a:r>
              <a:rPr lang="en" dirty="0"/>
              <a:t>Avoid Hallucination 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52" name="Google Shape;452;p61"/>
          <p:cNvSpPr txBox="1">
            <a:spLocks noGrp="1"/>
          </p:cNvSpPr>
          <p:nvPr>
            <p:ph type="subTitle" idx="4"/>
          </p:nvPr>
        </p:nvSpPr>
        <p:spPr>
          <a:xfrm>
            <a:off x="6096000" y="4650360"/>
            <a:ext cx="5479200" cy="6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RAG provides instance solutions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3" name="Google Shape;453;p61"/>
          <p:cNvSpPr txBox="1">
            <a:spLocks noGrp="1"/>
          </p:cNvSpPr>
          <p:nvPr>
            <p:ph type="body" idx="5"/>
          </p:nvPr>
        </p:nvSpPr>
        <p:spPr>
          <a:xfrm>
            <a:off x="6096000" y="5321160"/>
            <a:ext cx="5479200" cy="1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buFontTx/>
              <a:buChar char="-"/>
            </a:pPr>
            <a:r>
              <a:rPr lang="en" dirty="0"/>
              <a:t>Use real-time retrieval from external database</a:t>
            </a:r>
          </a:p>
          <a:p>
            <a:pPr marL="228594" indent="-228594">
              <a:buFontTx/>
              <a:buChar char="-"/>
            </a:pPr>
            <a:r>
              <a:rPr lang="en" dirty="0"/>
              <a:t>Ensure up to date information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8207A-A0BA-4F35-A600-4CA39E2821D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B2B546BA-70E0-E88E-821A-C4E9E400D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r="29707"/>
          <a:stretch/>
        </p:blipFill>
        <p:spPr bwMode="auto">
          <a:xfrm>
            <a:off x="160338" y="163883"/>
            <a:ext cx="4866367" cy="65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ECC1-B889-D8C0-2733-6D560672E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torage and storage system&#10;&#10;AI-generated content may be incorrect.">
            <a:extLst>
              <a:ext uri="{FF2B5EF4-FFF2-40B4-BE49-F238E27FC236}">
                <a16:creationId xmlns:a16="http://schemas.microsoft.com/office/drawing/2014/main" id="{AD481F81-2B4E-09E3-9208-2A772DCD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6" y="2276901"/>
            <a:ext cx="10506740" cy="2868507"/>
          </a:xfrm>
          <a:prstGeom prst="rect">
            <a:avLst/>
          </a:prstGeom>
        </p:spPr>
      </p:pic>
      <p:sp>
        <p:nvSpPr>
          <p:cNvPr id="4" name="Google Shape;449;p61">
            <a:extLst>
              <a:ext uri="{FF2B5EF4-FFF2-40B4-BE49-F238E27FC236}">
                <a16:creationId xmlns:a16="http://schemas.microsoft.com/office/drawing/2014/main" id="{07289D87-3DB9-B169-8229-BE5A462709F8}"/>
              </a:ext>
            </a:extLst>
          </p:cNvPr>
          <p:cNvSpPr txBox="1">
            <a:spLocks/>
          </p:cNvSpPr>
          <p:nvPr/>
        </p:nvSpPr>
        <p:spPr>
          <a:xfrm>
            <a:off x="2720040" y="1053686"/>
            <a:ext cx="6332519" cy="5375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33" dirty="0"/>
              <a:t>RAG Diagrams via Gradio app</a:t>
            </a:r>
          </a:p>
        </p:txBody>
      </p:sp>
      <p:pic>
        <p:nvPicPr>
          <p:cNvPr id="5" name="Picture 2" descr="LangChain - Partner Ecosystem | MongoDB">
            <a:extLst>
              <a:ext uri="{FF2B5EF4-FFF2-40B4-BE49-F238E27FC236}">
                <a16:creationId xmlns:a16="http://schemas.microsoft.com/office/drawing/2014/main" id="{422D38D8-3F9E-98F6-B581-F1DDFFECA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3768656" y="297198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A2B5F-C350-4D61-172D-ECB487B4F7F1}"/>
              </a:ext>
            </a:extLst>
          </p:cNvPr>
          <p:cNvSpPr txBox="1"/>
          <p:nvPr/>
        </p:nvSpPr>
        <p:spPr>
          <a:xfrm>
            <a:off x="8463744" y="5408198"/>
            <a:ext cx="14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Ollama LLM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DD221-9CA0-900A-EA6F-92622F5F8C7D}"/>
              </a:ext>
            </a:extLst>
          </p:cNvPr>
          <p:cNvSpPr txBox="1"/>
          <p:nvPr/>
        </p:nvSpPr>
        <p:spPr>
          <a:xfrm>
            <a:off x="3552240" y="5434982"/>
            <a:ext cx="223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Ollama Embedding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1402351-8E61-163D-BE17-C754A2E90819}"/>
              </a:ext>
            </a:extLst>
          </p:cNvPr>
          <p:cNvSpPr/>
          <p:nvPr/>
        </p:nvSpPr>
        <p:spPr>
          <a:xfrm rot="16200000">
            <a:off x="4487044" y="3909846"/>
            <a:ext cx="369334" cy="268093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1007860-6A9E-DAFB-0ABB-9A35EC54DE3E}"/>
              </a:ext>
            </a:extLst>
          </p:cNvPr>
          <p:cNvSpPr/>
          <p:nvPr/>
        </p:nvSpPr>
        <p:spPr>
          <a:xfrm rot="16200000">
            <a:off x="9015231" y="4136427"/>
            <a:ext cx="369334" cy="21742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6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7451-19C3-7AC6-ED98-A03268D5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610B-17FB-2AF5-027A-C5B7AE8D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Prompt 1: </a:t>
            </a:r>
          </a:p>
          <a:p>
            <a:pPr marL="0" indent="0">
              <a:buNone/>
            </a:pPr>
            <a:r>
              <a:rPr lang="en-US" dirty="0"/>
              <a:t>I want to build a RAG chatbot with the following configuration:</a:t>
            </a:r>
          </a:p>
          <a:p>
            <a:pPr lvl="1"/>
            <a:r>
              <a:rPr lang="en-US" dirty="0"/>
              <a:t>Do not use API to call LLMs, instead using local Ollama resources with </a:t>
            </a:r>
            <a:r>
              <a:rPr lang="en-US" dirty="0" err="1"/>
              <a:t>ollama</a:t>
            </a:r>
            <a:r>
              <a:rPr lang="en-US" dirty="0"/>
              <a:t> already served</a:t>
            </a:r>
          </a:p>
          <a:p>
            <a:pPr lvl="1"/>
            <a:r>
              <a:rPr lang="en-US" dirty="0"/>
              <a:t>From Ollama, use the default LLM gemma3:1b.</a:t>
            </a:r>
          </a:p>
          <a:p>
            <a:pPr lvl="1"/>
            <a:r>
              <a:rPr lang="en-US" dirty="0"/>
              <a:t>For embedding LLM, use mxbai-embed-large:335m</a:t>
            </a:r>
          </a:p>
          <a:p>
            <a:pPr lvl="1"/>
            <a:r>
              <a:rPr lang="en-US" dirty="0"/>
              <a:t>For the RAG framework, execute via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GUI, use Gradio. I want to have a button to upload multiple files with type of pdf or text, a dropdown box to choose LLM models: gemma3:1b, deepseek-r1:1.5b, llama3.2:1b, qwen2.5vl:3b, a slide bar for temperature parameter control for LLM with the range from 0 to 1, choose the default temperature of 0.5 and a chat box where I can ask the model and a big text box to display the answer.</a:t>
            </a:r>
          </a:p>
          <a:p>
            <a:pPr lvl="1"/>
            <a:r>
              <a:rPr lang="en-US" dirty="0"/>
              <a:t>The uploaded file after embedding will be saved to </a:t>
            </a:r>
            <a:r>
              <a:rPr lang="en-US" dirty="0" err="1"/>
              <a:t>chromadb</a:t>
            </a:r>
            <a:r>
              <a:rPr lang="en-US" dirty="0"/>
              <a:t> folder and removed after next upload file or model exiting</a:t>
            </a:r>
          </a:p>
          <a:p>
            <a:pPr lvl="1"/>
            <a:r>
              <a:rPr lang="en-US" dirty="0"/>
              <a:t>Write everything into 1 python file called </a:t>
            </a:r>
            <a:r>
              <a:rPr lang="en-US" dirty="0" err="1"/>
              <a:t>TueChatRag.py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FFF3D-9D27-8705-5263-ED3C7A66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74D4-8E80-9FBD-E53B-1F08A35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577-753A-F56A-B699-D17C564EB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Prompt 2: </a:t>
            </a:r>
          </a:p>
          <a:p>
            <a:pPr marL="0" indent="0">
              <a:buNone/>
            </a:pPr>
            <a:r>
              <a:rPr lang="en-US" dirty="0"/>
              <a:t>Write a report in Latex format to explain what I did, this is the final project for MSDS7335, following the content in MSDS7335_Presentation.pptx saved in report folder, including 4 chapters:</a:t>
            </a:r>
          </a:p>
          <a:p>
            <a:pPr>
              <a:buFontTx/>
              <a:buChar char="-"/>
            </a:pPr>
            <a:r>
              <a:rPr lang="en-US" dirty="0"/>
              <a:t>Chapter 1: Introduction about the work with the main objective is to use </a:t>
            </a:r>
            <a:r>
              <a:rPr lang="en-US" dirty="0" err="1"/>
              <a:t>cursor.com</a:t>
            </a:r>
            <a:r>
              <a:rPr lang="en-US" dirty="0"/>
              <a:t> (cursor AI) to automatic create a Chatbot with RAG for sensitive data querying. No API involved and only run in local PC or local HPC or on cloud via AWS</a:t>
            </a:r>
          </a:p>
          <a:p>
            <a:pPr>
              <a:buFontTx/>
              <a:buChar char="-"/>
            </a:pPr>
            <a:r>
              <a:rPr lang="en-US" dirty="0"/>
              <a:t>Chapter 2: Models and Data: Introduce Ollama, </a:t>
            </a:r>
            <a:r>
              <a:rPr lang="en-US" dirty="0" err="1"/>
              <a:t>Langchain</a:t>
            </a:r>
            <a:r>
              <a:rPr lang="en-US" dirty="0"/>
              <a:t> , RAG, Gradio and the RAG workflow from uploading data to embedding and creating </a:t>
            </a:r>
            <a:r>
              <a:rPr lang="en-US" dirty="0" err="1"/>
              <a:t>chromadb</a:t>
            </a:r>
            <a:r>
              <a:rPr lang="en-US" dirty="0"/>
              <a:t> then extracting the answer for LLMs. </a:t>
            </a:r>
          </a:p>
          <a:p>
            <a:pPr>
              <a:buFontTx/>
              <a:buChar char="-"/>
            </a:pPr>
            <a:r>
              <a:rPr lang="en-US" dirty="0"/>
              <a:t>Chapter 3: Automated the workflow via </a:t>
            </a:r>
            <a:r>
              <a:rPr lang="en-US" dirty="0" err="1"/>
              <a:t>Cursor.com</a:t>
            </a:r>
            <a:r>
              <a:rPr lang="en-US" dirty="0"/>
              <a:t>, creating the chatbot in python then Deploy the chatbot with different methods: via local PC, via HPC via Open </a:t>
            </a:r>
            <a:r>
              <a:rPr lang="en-US" dirty="0" err="1"/>
              <a:t>Ondemand</a:t>
            </a:r>
            <a:r>
              <a:rPr lang="en-US" dirty="0"/>
              <a:t> or via Cloud using AWS service</a:t>
            </a:r>
          </a:p>
          <a:p>
            <a:pPr>
              <a:buFontTx/>
              <a:buChar char="-"/>
            </a:pPr>
            <a:r>
              <a:rPr lang="en-US" dirty="0"/>
              <a:t>Chapter 4: Discussions and Conclusion, specifying the necessity of </a:t>
            </a:r>
            <a:r>
              <a:rPr lang="en-US" dirty="0" err="1"/>
              <a:t>cursor.com</a:t>
            </a:r>
            <a:r>
              <a:rPr lang="en-US" dirty="0"/>
              <a:t> in this workflow. </a:t>
            </a:r>
          </a:p>
          <a:p>
            <a:pPr marL="0" indent="0">
              <a:buNone/>
            </a:pPr>
            <a:r>
              <a:rPr lang="en-US" dirty="0"/>
              <a:t>Save all report latex in report folder</a:t>
            </a:r>
          </a:p>
        </p:txBody>
      </p:sp>
    </p:spTree>
    <p:extLst>
      <p:ext uri="{BB962C8B-B14F-4D97-AF65-F5344CB8AC3E}">
        <p14:creationId xmlns:p14="http://schemas.microsoft.com/office/powerpoint/2010/main" val="24537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6EDA-408B-8B32-246D-F906BCA4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0139B-EF77-E357-D3F5-EEB0DA794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43671"/>
            <a:ext cx="9482051" cy="695164"/>
          </a:xfrm>
          <a:noFill/>
        </p:spPr>
        <p:txBody>
          <a:bodyPr anchor="b"/>
          <a:lstStyle/>
          <a:p>
            <a:r>
              <a:rPr lang="en-US" dirty="0"/>
              <a:t>Demonstration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73FBFD1B-36E4-87C3-C1CA-C81EA3B3C7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FC76-D0FA-CBFB-14C0-DC7D9925521B}"/>
              </a:ext>
            </a:extLst>
          </p:cNvPr>
          <p:cNvSpPr txBox="1"/>
          <p:nvPr/>
        </p:nvSpPr>
        <p:spPr>
          <a:xfrm>
            <a:off x="1523999" y="2285999"/>
            <a:ext cx="1015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Chatbot with framework from Ollama, </a:t>
            </a:r>
            <a:r>
              <a:rPr lang="en-US" dirty="0" err="1"/>
              <a:t>Langchain</a:t>
            </a:r>
            <a:r>
              <a:rPr lang="en-US" dirty="0"/>
              <a:t>, Gradio using Cursor</a:t>
            </a:r>
          </a:p>
          <a:p>
            <a:pPr marL="342900" indent="-342900">
              <a:buAutoNum type="arabicPeriod"/>
            </a:pPr>
            <a:r>
              <a:rPr lang="en-US" dirty="0"/>
              <a:t>Create report</a:t>
            </a:r>
          </a:p>
          <a:p>
            <a:pPr marL="342900" indent="-342900">
              <a:buAutoNum type="arabicPeriod"/>
            </a:pPr>
            <a:r>
              <a:rPr lang="en-US" dirty="0"/>
              <a:t>Upload entire workflow to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3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D9E7-DCEC-D70F-3D5F-4EA15FC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DF128821-0035-59AF-84D1-104A522C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17" y="689696"/>
            <a:ext cx="1828621" cy="2467294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E4A804-BBA0-A835-98D6-280AB2A0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8" y="3156990"/>
            <a:ext cx="4452340" cy="3617527"/>
          </a:xfrm>
          <a:prstGeom prst="rect">
            <a:avLst/>
          </a:prstGeom>
        </p:spPr>
      </p:pic>
      <p:pic>
        <p:nvPicPr>
          <p:cNvPr id="10" name="Picture 9" descr="A screenshot of a chat&#10;&#10;AI-generated content may be incorrect.">
            <a:extLst>
              <a:ext uri="{FF2B5EF4-FFF2-40B4-BE49-F238E27FC236}">
                <a16:creationId xmlns:a16="http://schemas.microsoft.com/office/drawing/2014/main" id="{3596703F-F1C7-CDEC-A2CC-C15DB098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256" y="663507"/>
            <a:ext cx="7904087" cy="61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ftware&#10;&#10;AI-generated content may be incorrect.">
            <a:extLst>
              <a:ext uri="{FF2B5EF4-FFF2-40B4-BE49-F238E27FC236}">
                <a16:creationId xmlns:a16="http://schemas.microsoft.com/office/drawing/2014/main" id="{516EE28E-D493-3200-402F-C291F6A7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7" y="2405883"/>
            <a:ext cx="5448648" cy="146903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CD4795-7584-FDB8-B753-F12E7961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6" y="4043596"/>
            <a:ext cx="5292495" cy="2237206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9E85B9-A299-738C-F145-0816D421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6" y="0"/>
            <a:ext cx="4931764" cy="2508975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506516-8B03-E158-E0E2-386F926F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952" y="101377"/>
            <a:ext cx="5838542" cy="3572265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6FC65945-6707-8E77-FCA6-6D2FD61E9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897" y="3673642"/>
            <a:ext cx="3471670" cy="32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3917-C76E-6C2A-1F9E-E9F2B7DD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DE6B7A-F11B-D139-861D-9670097E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714" y="258812"/>
            <a:ext cx="5685445" cy="19108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03578-139D-8268-D2A9-1E3129ED5E0F}"/>
              </a:ext>
            </a:extLst>
          </p:cNvPr>
          <p:cNvSpPr txBox="1"/>
          <p:nvPr/>
        </p:nvSpPr>
        <p:spPr>
          <a:xfrm>
            <a:off x="766482" y="3012141"/>
            <a:ext cx="10499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AI assisted IDE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Proprietary software by </a:t>
            </a:r>
            <a:r>
              <a:rPr lang="en-US" sz="2400" dirty="0" err="1"/>
              <a:t>Anysphere</a:t>
            </a:r>
            <a:r>
              <a:rPr lang="en-US" sz="2400" dirty="0"/>
              <a:t> lab, Found by 4 MIT grads in 2022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Value at 9B in May 2025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94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07DEAC-72FB-0543-0D3E-02F12DC5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18" y="403412"/>
            <a:ext cx="10352501" cy="57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2CA998BF-E1A9-EE8A-D12F-92C8426C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6" y="757628"/>
            <a:ext cx="9975068" cy="53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236E-7651-EDF5-9C18-27312353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workflow with </a:t>
            </a:r>
            <a:r>
              <a:rPr lang="en-US" dirty="0" err="1"/>
              <a:t>Cursor.com</a:t>
            </a:r>
            <a:r>
              <a:rPr lang="en-US" dirty="0"/>
              <a:t>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BAE5-A4F2-7774-9B14-CFC60834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Chatbot with RAG</a:t>
            </a:r>
          </a:p>
          <a:p>
            <a:r>
              <a:rPr lang="en-US" dirty="0"/>
              <a:t>GUI by Gradio</a:t>
            </a:r>
          </a:p>
          <a:p>
            <a:r>
              <a:rPr lang="en-US" dirty="0"/>
              <a:t>Test run from local</a:t>
            </a:r>
          </a:p>
          <a:p>
            <a:r>
              <a:rPr lang="en-US" dirty="0"/>
              <a:t>Hosted run by Cloud</a:t>
            </a:r>
          </a:p>
          <a:p>
            <a:r>
              <a:rPr lang="en-US" dirty="0"/>
              <a:t>Hosted run by Open OnDemand for HPC using GPU</a:t>
            </a:r>
          </a:p>
          <a:p>
            <a:r>
              <a:rPr lang="en-US" dirty="0"/>
              <a:t>Upload the project to </a:t>
            </a:r>
            <a:r>
              <a:rPr lang="en-US" dirty="0" err="1"/>
              <a:t>Github</a:t>
            </a:r>
            <a:r>
              <a:rPr lang="en-US" dirty="0"/>
              <a:t> to share</a:t>
            </a:r>
          </a:p>
          <a:p>
            <a:r>
              <a:rPr lang="en-US" dirty="0"/>
              <a:t>Write a comprehensive report</a:t>
            </a:r>
          </a:p>
        </p:txBody>
      </p:sp>
    </p:spTree>
    <p:extLst>
      <p:ext uri="{BB962C8B-B14F-4D97-AF65-F5344CB8AC3E}">
        <p14:creationId xmlns:p14="http://schemas.microsoft.com/office/powerpoint/2010/main" val="231292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LangChain - Partner Ecosystem | MongoDB">
            <a:extLst>
              <a:ext uri="{FF2B5EF4-FFF2-40B4-BE49-F238E27FC236}">
                <a16:creationId xmlns:a16="http://schemas.microsoft.com/office/drawing/2014/main" id="{7ED5FBFA-1231-2C6C-D472-F610F87BD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6786801" y="185848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C5967137-BAE7-FB06-1D60-EDE552B7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831850"/>
            <a:ext cx="1485900" cy="5194300"/>
          </a:xfrm>
          <a:prstGeom prst="rect">
            <a:avLst/>
          </a:prstGeom>
        </p:spPr>
      </p:pic>
      <p:pic>
        <p:nvPicPr>
          <p:cNvPr id="1026" name="Picture 2" descr="Embedding models · Ollama Blog">
            <a:extLst>
              <a:ext uri="{FF2B5EF4-FFF2-40B4-BE49-F238E27FC236}">
                <a16:creationId xmlns:a16="http://schemas.microsoft.com/office/drawing/2014/main" id="{FFAB29E2-9382-8A38-26DE-078847E9A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0" t="7762" r="15341" b="9979"/>
          <a:stretch>
            <a:fillRect/>
          </a:stretch>
        </p:blipFill>
        <p:spPr bwMode="auto">
          <a:xfrm>
            <a:off x="2638268" y="1161632"/>
            <a:ext cx="3490033" cy="22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A7599-366C-86E0-039F-57334756139B}"/>
              </a:ext>
            </a:extLst>
          </p:cNvPr>
          <p:cNvSpPr txBox="1"/>
          <p:nvPr/>
        </p:nvSpPr>
        <p:spPr>
          <a:xfrm>
            <a:off x="3312826" y="337278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Ollama Embedding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D60F0-BFDA-0E73-7EB8-7E860AC6D79A}"/>
              </a:ext>
            </a:extLst>
          </p:cNvPr>
          <p:cNvSpPr/>
          <p:nvPr/>
        </p:nvSpPr>
        <p:spPr>
          <a:xfrm>
            <a:off x="2540832" y="1161632"/>
            <a:ext cx="3684904" cy="25971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62189-A418-6880-3AE8-70633F0A78A7}"/>
              </a:ext>
            </a:extLst>
          </p:cNvPr>
          <p:cNvSpPr/>
          <p:nvPr/>
        </p:nvSpPr>
        <p:spPr>
          <a:xfrm>
            <a:off x="2540832" y="4093670"/>
            <a:ext cx="3684904" cy="17376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Efficient Document Embedding Management ...">
            <a:extLst>
              <a:ext uri="{FF2B5EF4-FFF2-40B4-BE49-F238E27FC236}">
                <a16:creationId xmlns:a16="http://schemas.microsoft.com/office/drawing/2014/main" id="{78D3F47B-F079-0D71-A2EF-6DF12EB66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20049" r="14611" b="27148"/>
          <a:stretch>
            <a:fillRect/>
          </a:stretch>
        </p:blipFill>
        <p:spPr bwMode="auto">
          <a:xfrm>
            <a:off x="2638268" y="4227677"/>
            <a:ext cx="2583488" cy="6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db · PyPI">
            <a:extLst>
              <a:ext uri="{FF2B5EF4-FFF2-40B4-BE49-F238E27FC236}">
                <a16:creationId xmlns:a16="http://schemas.microsoft.com/office/drawing/2014/main" id="{F7974351-B1E2-1D62-9D4B-9CD71AC4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70" y="5059285"/>
            <a:ext cx="2300630" cy="70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B514E5-5C9E-BBA2-791C-46CE283A7A22}"/>
              </a:ext>
            </a:extLst>
          </p:cNvPr>
          <p:cNvSpPr/>
          <p:nvPr/>
        </p:nvSpPr>
        <p:spPr>
          <a:xfrm>
            <a:off x="6876808" y="1206603"/>
            <a:ext cx="2820612" cy="25355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Ollama Logo Free Download SVG, PNG a... · LobeHub">
            <a:extLst>
              <a:ext uri="{FF2B5EF4-FFF2-40B4-BE49-F238E27FC236}">
                <a16:creationId xmlns:a16="http://schemas.microsoft.com/office/drawing/2014/main" id="{4AF95DA9-D12D-3AAC-FF62-3568FB6D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10" y="1334017"/>
            <a:ext cx="1956321" cy="19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429E3C-931E-21CA-C8AE-631B060712F4}"/>
              </a:ext>
            </a:extLst>
          </p:cNvPr>
          <p:cNvSpPr txBox="1"/>
          <p:nvPr/>
        </p:nvSpPr>
        <p:spPr>
          <a:xfrm>
            <a:off x="7385612" y="331282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Ollama LLMs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87F0E-FB91-69F7-E352-4F413F32C48E}"/>
              </a:ext>
            </a:extLst>
          </p:cNvPr>
          <p:cNvSpPr/>
          <p:nvPr/>
        </p:nvSpPr>
        <p:spPr>
          <a:xfrm>
            <a:off x="2267491" y="899455"/>
            <a:ext cx="7715958" cy="51266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8" descr="Users and Clients | ISPConfig 3 ...">
            <a:extLst>
              <a:ext uri="{FF2B5EF4-FFF2-40B4-BE49-F238E27FC236}">
                <a16:creationId xmlns:a16="http://schemas.microsoft.com/office/drawing/2014/main" id="{A49D30F3-3574-0418-585A-5D1437AE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88" y="2990384"/>
            <a:ext cx="1567412" cy="15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08769E2-916C-CA61-4B3B-74A3520F2F44}"/>
              </a:ext>
            </a:extLst>
          </p:cNvPr>
          <p:cNvSpPr/>
          <p:nvPr/>
        </p:nvSpPr>
        <p:spPr>
          <a:xfrm rot="12672644">
            <a:off x="9520495" y="2940968"/>
            <a:ext cx="1117896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615919-2B88-52A0-2677-0897E1DD69C8}"/>
              </a:ext>
            </a:extLst>
          </p:cNvPr>
          <p:cNvSpPr/>
          <p:nvPr/>
        </p:nvSpPr>
        <p:spPr>
          <a:xfrm rot="19673832">
            <a:off x="8827300" y="4740242"/>
            <a:ext cx="2068380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4299E-0873-E304-E21A-007C592D8C0C}"/>
              </a:ext>
            </a:extLst>
          </p:cNvPr>
          <p:cNvSpPr txBox="1"/>
          <p:nvPr/>
        </p:nvSpPr>
        <p:spPr>
          <a:xfrm rot="19694332">
            <a:off x="8842604" y="4699467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2758A-1EF2-6B92-B44A-3297CA8F6C9C}"/>
              </a:ext>
            </a:extLst>
          </p:cNvPr>
          <p:cNvSpPr txBox="1"/>
          <p:nvPr/>
        </p:nvSpPr>
        <p:spPr>
          <a:xfrm rot="1777414">
            <a:off x="9853661" y="2821800"/>
            <a:ext cx="11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Question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F82150-2EE1-6A1E-2EC2-DAB4C44FBCFB}"/>
              </a:ext>
            </a:extLst>
          </p:cNvPr>
          <p:cNvSpPr/>
          <p:nvPr/>
        </p:nvSpPr>
        <p:spPr>
          <a:xfrm>
            <a:off x="1689165" y="1802117"/>
            <a:ext cx="754232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AD1760B-CE1F-D723-E9EF-8ECFA6CB9B70}"/>
              </a:ext>
            </a:extLst>
          </p:cNvPr>
          <p:cNvSpPr/>
          <p:nvPr/>
        </p:nvSpPr>
        <p:spPr>
          <a:xfrm rot="5400000">
            <a:off x="4111286" y="3718543"/>
            <a:ext cx="543995" cy="472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4EE657C4-EA8D-BFFD-9D2F-050D46432BC3}"/>
              </a:ext>
            </a:extLst>
          </p:cNvPr>
          <p:cNvSpPr/>
          <p:nvPr/>
        </p:nvSpPr>
        <p:spPr>
          <a:xfrm rot="19312491">
            <a:off x="6025052" y="4123724"/>
            <a:ext cx="2008396" cy="46469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193A8-AEE9-DCE3-292B-D2080E586E83}"/>
              </a:ext>
            </a:extLst>
          </p:cNvPr>
          <p:cNvSpPr txBox="1"/>
          <p:nvPr/>
        </p:nvSpPr>
        <p:spPr>
          <a:xfrm>
            <a:off x="4379710" y="6516914"/>
            <a:ext cx="212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Gradio App GUI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6B7668D5-458A-8484-8720-015327D03069}"/>
              </a:ext>
            </a:extLst>
          </p:cNvPr>
          <p:cNvSpPr/>
          <p:nvPr/>
        </p:nvSpPr>
        <p:spPr>
          <a:xfrm rot="16200000">
            <a:off x="5068236" y="1511994"/>
            <a:ext cx="369334" cy="96980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BE594-CB71-B071-E2CF-37DF413F987B}"/>
              </a:ext>
            </a:extLst>
          </p:cNvPr>
          <p:cNvSpPr txBox="1"/>
          <p:nvPr/>
        </p:nvSpPr>
        <p:spPr>
          <a:xfrm>
            <a:off x="2725535" y="1023912"/>
            <a:ext cx="2390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Ollama Models</a:t>
            </a:r>
          </a:p>
        </p:txBody>
      </p:sp>
      <p:pic>
        <p:nvPicPr>
          <p:cNvPr id="1026" name="Picture 2" descr="Ollama Logo Free Download SVG, PNG a... · LobeHub">
            <a:extLst>
              <a:ext uri="{FF2B5EF4-FFF2-40B4-BE49-F238E27FC236}">
                <a16:creationId xmlns:a16="http://schemas.microsoft.com/office/drawing/2014/main" id="{24B28AF5-DD2D-640C-337E-41518B1B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87" y="437804"/>
            <a:ext cx="1823604" cy="18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EC110-F343-5BC4-E772-BB4FC01AC85A}"/>
              </a:ext>
            </a:extLst>
          </p:cNvPr>
          <p:cNvSpPr txBox="1"/>
          <p:nvPr/>
        </p:nvSpPr>
        <p:spPr>
          <a:xfrm>
            <a:off x="847898" y="2119745"/>
            <a:ext cx="8942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Open-source tool empower to run LLM locally on your system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Download LLM locally (Llama, Phi, Mistral, </a:t>
            </a:r>
            <a:r>
              <a:rPr lang="en-US" sz="2800" dirty="0" err="1"/>
              <a:t>Deepseek</a:t>
            </a:r>
            <a:r>
              <a:rPr lang="en-US" sz="2800" dirty="0"/>
              <a:t>, Qwen)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Run locally without cloud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API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your own data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Simple command</a:t>
            </a:r>
          </a:p>
        </p:txBody>
      </p:sp>
      <p:pic>
        <p:nvPicPr>
          <p:cNvPr id="4" name="Google Shape;399;p57">
            <a:extLst>
              <a:ext uri="{FF2B5EF4-FFF2-40B4-BE49-F238E27FC236}">
                <a16:creationId xmlns:a16="http://schemas.microsoft.com/office/drawing/2014/main" id="{37DC1589-0F87-D592-04E6-C42770C1D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804" y="3394953"/>
            <a:ext cx="6692473" cy="3303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05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2642-10EC-F530-8A24-065E567D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39AEA-1D40-1506-2BCD-B2332A6744AF}"/>
              </a:ext>
            </a:extLst>
          </p:cNvPr>
          <p:cNvSpPr txBox="1"/>
          <p:nvPr/>
        </p:nvSpPr>
        <p:spPr>
          <a:xfrm>
            <a:off x="2725535" y="1023912"/>
            <a:ext cx="356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Langchain</a:t>
            </a:r>
            <a:r>
              <a:rPr lang="en-US" sz="2800" b="1" dirty="0"/>
              <a:t>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77377-CB87-EC86-CF82-5326256EC735}"/>
              </a:ext>
            </a:extLst>
          </p:cNvPr>
          <p:cNvSpPr txBox="1"/>
          <p:nvPr/>
        </p:nvSpPr>
        <p:spPr>
          <a:xfrm>
            <a:off x="847898" y="2119745"/>
            <a:ext cx="107300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Open-source tool framework to build application with LLMs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Chain construction: combine multiple LLMs call and operate into pipeline: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i.e</a:t>
            </a:r>
            <a:r>
              <a:rPr lang="en-US" sz="2800" dirty="0"/>
              <a:t>: retrieve data =&gt; summarize =&gt; answer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Memory support in conversational workflow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Support API call (OpenAI API)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Incorporate: PDF parsing, </a:t>
            </a:r>
            <a:r>
              <a:rPr lang="en-US" sz="2800" dirty="0" err="1"/>
              <a:t>Webscraping</a:t>
            </a:r>
            <a:r>
              <a:rPr lang="en-US" sz="2800" dirty="0"/>
              <a:t>, Database connection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Multimodal file: text, word, pdf, audio, videos, images</a:t>
            </a:r>
          </a:p>
        </p:txBody>
      </p:sp>
      <p:pic>
        <p:nvPicPr>
          <p:cNvPr id="6" name="Picture 2" descr="LangChain - Partner Ecosystem | MongoDB">
            <a:extLst>
              <a:ext uri="{FF2B5EF4-FFF2-40B4-BE49-F238E27FC236}">
                <a16:creationId xmlns:a16="http://schemas.microsoft.com/office/drawing/2014/main" id="{FE74F690-16D3-E185-E97F-91C66BE5C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4" b="37656"/>
          <a:stretch/>
        </p:blipFill>
        <p:spPr bwMode="auto">
          <a:xfrm>
            <a:off x="7111123" y="933063"/>
            <a:ext cx="3137708" cy="7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9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EC13-D433-B517-7791-87EAA16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DDE2-5B63-BFA7-1BFF-C9AC863B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Python library that allows developers to quickly create user interfaces (GUIs) for machine learning models, APIs, or any Python function. </a:t>
            </a:r>
          </a:p>
          <a:p>
            <a:r>
              <a:rPr lang="en-US" dirty="0"/>
              <a:t>Popular and run on different platform: local PC, HPC, Cloud</a:t>
            </a:r>
          </a:p>
          <a:p>
            <a:r>
              <a:rPr lang="en-US" dirty="0"/>
              <a:t>Many popular model utilized Gradio, such as the famous Stable Diffusion model A1111, Dall-E mini, Llama-Factory</a:t>
            </a:r>
          </a:p>
        </p:txBody>
      </p:sp>
    </p:spTree>
    <p:extLst>
      <p:ext uri="{BB962C8B-B14F-4D97-AF65-F5344CB8AC3E}">
        <p14:creationId xmlns:p14="http://schemas.microsoft.com/office/powerpoint/2010/main" val="21954869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694</Words>
  <Application>Microsoft Macintosh PowerPoint</Application>
  <PresentationFormat>Widescreen</PresentationFormat>
  <Paragraphs>74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Archivo</vt:lpstr>
      <vt:lpstr>Archivo SemiBold</vt:lpstr>
      <vt:lpstr>Arial</vt:lpstr>
      <vt:lpstr>IBM Plex Serif</vt:lpstr>
      <vt:lpstr>Neue Haas Grotesk Text Pro</vt:lpstr>
      <vt:lpstr>VanillaVTI</vt:lpstr>
      <vt:lpstr>MSDS 7335 Final Project Summer 2025</vt:lpstr>
      <vt:lpstr>Cursor</vt:lpstr>
      <vt:lpstr>PowerPoint Presentation</vt:lpstr>
      <vt:lpstr>PowerPoint Presentation</vt:lpstr>
      <vt:lpstr>End to End workflow with Cursor.com Demonstration</vt:lpstr>
      <vt:lpstr>PowerPoint Presentation</vt:lpstr>
      <vt:lpstr>PowerPoint Presentation</vt:lpstr>
      <vt:lpstr>PowerPoint Presentation</vt:lpstr>
      <vt:lpstr>Gradio</vt:lpstr>
      <vt:lpstr>Why RAG</vt:lpstr>
      <vt:lpstr>PowerPoint Presentation</vt:lpstr>
      <vt:lpstr>Prompts:</vt:lpstr>
      <vt:lpstr>Prompts:</vt:lpstr>
      <vt:lpstr>Demonstration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Vu, Tue</dc:creator>
  <cp:lastModifiedBy>Vu, Tue</cp:lastModifiedBy>
  <cp:revision>19</cp:revision>
  <dcterms:created xsi:type="dcterms:W3CDTF">2025-08-02T16:33:17Z</dcterms:created>
  <dcterms:modified xsi:type="dcterms:W3CDTF">2025-08-04T21:16:47Z</dcterms:modified>
</cp:coreProperties>
</file>